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9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7" r:id="rId10"/>
    <p:sldId id="265" r:id="rId11"/>
    <p:sldId id="266" r:id="rId12"/>
  </p:sldIdLst>
  <p:sldSz cx="18288000" cy="10287000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Clear Sans Regular Bold" panose="020B0604020202020204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831A2"/>
    <a:srgbClr val="A100FF"/>
    <a:srgbClr val="883C84"/>
    <a:srgbClr val="461B49"/>
    <a:srgbClr val="963488"/>
    <a:srgbClr val="2086AA"/>
    <a:srgbClr val="1994B1"/>
    <a:srgbClr val="00B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0279" autoAdjust="0"/>
    <p:restoredTop sz="73146" autoAdjust="0"/>
  </p:normalViewPr>
  <p:slideViewPr>
    <p:cSldViewPr>
      <p:cViewPr varScale="1">
        <p:scale>
          <a:sx n="40" d="100"/>
          <a:sy n="40" d="100"/>
        </p:scale>
        <p:origin x="254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cheth\OneDrive\Documents\Data%20analysis%20projects\Accenture-(Social%20Buzz)\Top5Content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effectLst/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Sheet1!$P$1</c:f>
              <c:strCache>
                <c:ptCount val="1"/>
                <c:pt idx="0">
                  <c:v>Total Score</c:v>
                </c:pt>
              </c:strCache>
            </c:strRef>
          </c:tx>
          <c:spPr>
            <a:gradFill>
              <a:gsLst>
                <a:gs pos="0">
                  <a:schemeClr val="accent1"/>
                </a:gs>
                <a:gs pos="100000">
                  <a:schemeClr val="accent1">
                    <a:lumMod val="84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Sheet1!$O$2:$O$6</c:f>
              <c:strCache>
                <c:ptCount val="5"/>
                <c:pt idx="0">
                  <c:v>Animals</c:v>
                </c:pt>
                <c:pt idx="1">
                  <c:v>science</c:v>
                </c:pt>
                <c:pt idx="2">
                  <c:v>healthy eating</c:v>
                </c:pt>
                <c:pt idx="3">
                  <c:v>technology</c:v>
                </c:pt>
                <c:pt idx="4">
                  <c:v>food</c:v>
                </c:pt>
              </c:strCache>
            </c:strRef>
          </c:cat>
          <c:val>
            <c:numRef>
              <c:f>Sheet1!$P$2:$P$6</c:f>
              <c:numCache>
                <c:formatCode>General</c:formatCode>
                <c:ptCount val="5"/>
                <c:pt idx="0">
                  <c:v>74965</c:v>
                </c:pt>
                <c:pt idx="1">
                  <c:v>71168</c:v>
                </c:pt>
                <c:pt idx="2">
                  <c:v>69339</c:v>
                </c:pt>
                <c:pt idx="3">
                  <c:v>68738</c:v>
                </c:pt>
                <c:pt idx="4">
                  <c:v>66676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D35-410C-846F-99BC04782966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41"/>
        <c:axId val="2028178863"/>
        <c:axId val="2011302239"/>
      </c:barChart>
      <c:catAx>
        <c:axId val="202817886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effectLst/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11302239"/>
        <c:crosses val="autoZero"/>
        <c:auto val="1"/>
        <c:lblAlgn val="ctr"/>
        <c:lblOffset val="100"/>
        <c:noMultiLvlLbl val="0"/>
      </c:catAx>
      <c:valAx>
        <c:axId val="2011302239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202817886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lt1"/>
        </a:gs>
        <a:gs pos="68000">
          <a:schemeClr val="lt1">
            <a:lumMod val="85000"/>
          </a:schemeClr>
        </a:gs>
        <a:gs pos="100000">
          <a:schemeClr val="lt1"/>
        </a:gs>
      </a:gsLst>
      <a:lin ang="5400000" scaled="1"/>
      <a:tileRect/>
    </a:gra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>
        <c:manualLayout>
          <c:xMode val="edge"/>
          <c:yMode val="edge"/>
          <c:x val="0.33464469005851777"/>
          <c:y val="4.54326115662218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'Months with most posts'!$B$1</c:f>
              <c:strCache>
                <c:ptCount val="1"/>
                <c:pt idx="0">
                  <c:v>No. of reactions per month</c:v>
                </c:pt>
              </c:strCache>
            </c:strRef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'Months with most posts'!$A$2:$A$14</c:f>
              <c:strCache>
                <c:ptCount val="13"/>
                <c:pt idx="0">
                  <c:v>06/2021</c:v>
                </c:pt>
                <c:pt idx="1">
                  <c:v>05/2021</c:v>
                </c:pt>
                <c:pt idx="2">
                  <c:v>04/2021</c:v>
                </c:pt>
                <c:pt idx="3">
                  <c:v>03/2021</c:v>
                </c:pt>
                <c:pt idx="4">
                  <c:v>02/2021</c:v>
                </c:pt>
                <c:pt idx="5">
                  <c:v>01/2021</c:v>
                </c:pt>
                <c:pt idx="6">
                  <c:v>12/2020</c:v>
                </c:pt>
                <c:pt idx="7">
                  <c:v>11/2020</c:v>
                </c:pt>
                <c:pt idx="8">
                  <c:v>10/2020</c:v>
                </c:pt>
                <c:pt idx="9">
                  <c:v>09/2020</c:v>
                </c:pt>
                <c:pt idx="10">
                  <c:v>08/2020</c:v>
                </c:pt>
                <c:pt idx="11">
                  <c:v>07/2020</c:v>
                </c:pt>
                <c:pt idx="12">
                  <c:v>06/2020</c:v>
                </c:pt>
              </c:strCache>
            </c:strRef>
          </c:cat>
          <c:val>
            <c:numRef>
              <c:f>'Months with most posts'!$B$2:$B$14</c:f>
              <c:numCache>
                <c:formatCode>General</c:formatCode>
                <c:ptCount val="13"/>
                <c:pt idx="0">
                  <c:v>1129</c:v>
                </c:pt>
                <c:pt idx="1">
                  <c:v>2138</c:v>
                </c:pt>
                <c:pt idx="2">
                  <c:v>1974</c:v>
                </c:pt>
                <c:pt idx="3">
                  <c:v>2012</c:v>
                </c:pt>
                <c:pt idx="4">
                  <c:v>1914</c:v>
                </c:pt>
                <c:pt idx="5">
                  <c:v>2126</c:v>
                </c:pt>
                <c:pt idx="6">
                  <c:v>2092</c:v>
                </c:pt>
                <c:pt idx="7">
                  <c:v>2034</c:v>
                </c:pt>
                <c:pt idx="8">
                  <c:v>2056</c:v>
                </c:pt>
                <c:pt idx="9">
                  <c:v>2022</c:v>
                </c:pt>
                <c:pt idx="10">
                  <c:v>2114</c:v>
                </c:pt>
                <c:pt idx="11">
                  <c:v>2070</c:v>
                </c:pt>
                <c:pt idx="12">
                  <c:v>892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8ED-46DF-9C58-45F60BE6AD1C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smooth val="0"/>
        <c:axId val="1153071183"/>
        <c:axId val="1988913023"/>
      </c:lineChart>
      <c:catAx>
        <c:axId val="1153071183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/>
                  <a:t>Month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8913023"/>
        <c:crosses val="autoZero"/>
        <c:auto val="1"/>
        <c:lblAlgn val="ctr"/>
        <c:lblOffset val="100"/>
        <c:noMultiLvlLbl val="0"/>
      </c:catAx>
      <c:valAx>
        <c:axId val="198891302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/>
                  <a:t>No. of reactions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5307118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4">
  <cs:axisTitle>
    <cs:lnRef idx="0"/>
    <cs:fillRef idx="0"/>
    <cs:effectRef idx="0"/>
    <cs:fontRef idx="minor">
      <a:schemeClr val="dk1">
        <a:lumMod val="65000"/>
        <a:lumOff val="3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900" kern="1200">
      <a:effectLst/>
    </cs:defRPr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68000">
            <a:schemeClr val="lt1">
              <a:lumMod val="85000"/>
            </a:schemeClr>
          </a:gs>
          <a:gs pos="100000">
            <a:schemeClr val="lt1"/>
          </a:gs>
        </a:gsLst>
        <a:lin ang="5400000" scaled="1"/>
        <a:tileRect/>
      </a:gra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lt1"/>
    </cs:fontRef>
    <cs:spPr/>
    <cs:defRPr sz="10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10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100000">
            <a:schemeClr val="phClr">
              <a:lumMod val="84000"/>
            </a:schemeClr>
          </a:gs>
        </a:gsLst>
        <a:lin ang="5400000" scaled="1"/>
      </a:gradFill>
      <a:effectLst>
        <a:outerShdw blurRad="76200" dir="18900000" sy="23000" kx="-1200000" algn="bl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100000">
            <a:schemeClr val="phClr">
              <a:lumMod val="84000"/>
            </a:schemeClr>
          </a:gs>
        </a:gsLst>
        <a:lin ang="5400000" scaled="1"/>
      </a:gradFill>
      <a:effectLst>
        <a:outerShdw blurRad="76200" dir="18900000" sy="23000" kx="-1200000" algn="bl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gradFill>
          <a:gsLst>
            <a:gs pos="0">
              <a:schemeClr val="phClr"/>
            </a:gs>
            <a:gs pos="100000">
              <a:schemeClr val="phClr">
                <a:lumMod val="84000"/>
              </a:schemeClr>
            </a:gs>
          </a:gsLst>
          <a:lin ang="5400000" scaled="1"/>
        </a:gra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100000">
            <a:schemeClr val="phClr">
              <a:lumMod val="84000"/>
            </a:schemeClr>
          </a:gs>
        </a:gsLst>
        <a:lin ang="5400000" scaled="1"/>
      </a:gradFill>
      <a:effectLst>
        <a:outerShdw blurRad="76200" dir="18900000" sy="23000" kx="-1200000" algn="bl" rotWithShape="0">
          <a:prstClr val="black">
            <a:alpha val="20000"/>
          </a:prstClr>
        </a:outerShdw>
      </a:effectLst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>
        <a:solidFill>
          <a:schemeClr val="dk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35000"/>
          <a:lumOff val="65000"/>
        </a:schemeClr>
      </a:solidFill>
      <a:ln w="9525">
        <a:solidFill>
          <a:schemeClr val="dk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dk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65000"/>
        <a:lumOff val="35000"/>
      </a:schemeClr>
    </cs:fontRef>
    <cs:defRPr kern="1200">
      <a:effectLst/>
    </cs:defRPr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ln w="9525">
        <a:solidFill>
          <a:schemeClr val="dk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06.12.2023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06.12.2023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</a:t>
            </a:fld>
            <a:endParaRPr lang="cs-CZ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06.12.2023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10</a:t>
            </a:fld>
            <a:endParaRPr lang="cs-CZ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06.12.2023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11</a:t>
            </a:fld>
            <a:endParaRPr lang="cs-CZ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06.12.2023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2</a:t>
            </a:fld>
            <a:endParaRPr lang="cs-CZ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06.12.2023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3</a:t>
            </a:fld>
            <a:endParaRPr lang="cs-CZ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06.12.2023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4</a:t>
            </a:fld>
            <a:endParaRPr lang="cs-CZ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06.12.2023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5</a:t>
            </a:fld>
            <a:endParaRPr lang="cs-CZ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06.12.2023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6</a:t>
            </a:fld>
            <a:endParaRPr lang="cs-CZ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06.12.2023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7</a:t>
            </a:fld>
            <a:endParaRPr lang="cs-CZ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06.12.2023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8</a:t>
            </a:fld>
            <a:endParaRPr lang="cs-CZ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06.12.2023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847306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18.jpeg"/><Relationship Id="rId4" Type="http://schemas.openxmlformats.org/officeDocument/2006/relationships/image" Target="../media/image17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19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2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6.svg"/><Relationship Id="rId9" Type="http://schemas.openxmlformats.org/officeDocument/2006/relationships/image" Target="../media/image1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17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chart" Target="../charts/chart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chart" Target="../charts/chart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6394731" y="0"/>
            <a:ext cx="1893269" cy="10287000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en-IN"/>
          </a:p>
        </p:txBody>
      </p:sp>
      <p:grpSp>
        <p:nvGrpSpPr>
          <p:cNvPr id="3" name="Group 3"/>
          <p:cNvGrpSpPr/>
          <p:nvPr/>
        </p:nvGrpSpPr>
        <p:grpSpPr>
          <a:xfrm>
            <a:off x="6545735" y="406153"/>
            <a:ext cx="10042534" cy="9474693"/>
            <a:chOff x="0" y="0"/>
            <a:chExt cx="13390046" cy="12632924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0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0"/>
              <a:ext cx="3005065" cy="2794710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3279405"/>
              <a:ext cx="3005065" cy="2794710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6558809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20" name="Group 20"/>
          <p:cNvGrpSpPr/>
          <p:nvPr/>
        </p:nvGrpSpPr>
        <p:grpSpPr>
          <a:xfrm>
            <a:off x="1104900" y="824285"/>
            <a:ext cx="8750843" cy="8318192"/>
            <a:chOff x="0" y="0"/>
            <a:chExt cx="11667791" cy="11090922"/>
          </a:xfrm>
        </p:grpSpPr>
        <p:grpSp>
          <p:nvGrpSpPr>
            <p:cNvPr id="21" name="Group 21"/>
            <p:cNvGrpSpPr>
              <a:grpSpLocks noChangeAspect="1"/>
            </p:cNvGrpSpPr>
            <p:nvPr/>
          </p:nvGrpSpPr>
          <p:grpSpPr>
            <a:xfrm>
              <a:off x="1931835" y="1354967"/>
              <a:ext cx="9735956" cy="9735956"/>
              <a:chOff x="0" y="0"/>
              <a:chExt cx="6350000" cy="63500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96140" y="376277"/>
              <a:ext cx="9735956" cy="9756713"/>
            </a:xfrm>
            <a:prstGeom prst="rect">
              <a:avLst/>
            </a:prstGeom>
          </p:spPr>
        </p:pic>
      </p:grpSp>
      <p:sp>
        <p:nvSpPr>
          <p:cNvPr id="24" name="TextBox 24"/>
          <p:cNvSpPr txBox="1"/>
          <p:nvPr/>
        </p:nvSpPr>
        <p:spPr>
          <a:xfrm>
            <a:off x="2312375" y="3305349"/>
            <a:ext cx="5482998" cy="2558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59"/>
              </a:lnSpc>
            </a:pPr>
            <a:r>
              <a:rPr lang="en-US" sz="9600" spc="-105" dirty="0">
                <a:solidFill>
                  <a:srgbClr val="FFFFFF"/>
                </a:solidFill>
                <a:latin typeface="Graphik Regular" panose="020B0503030202060203" pitchFamily="34" charset="0"/>
              </a:rPr>
              <a:t>Social Buzz</a:t>
            </a:r>
          </a:p>
          <a:p>
            <a:pPr algn="ctr">
              <a:lnSpc>
                <a:spcPts val="11059"/>
              </a:lnSpc>
            </a:pPr>
            <a:endParaRPr lang="en-US" sz="2000" spc="-105" dirty="0">
              <a:solidFill>
                <a:srgbClr val="FFFFFF"/>
              </a:solidFill>
              <a:latin typeface="Graphik Regular" panose="020B0503030202060203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EE2E184-0EA1-216D-D04F-E8A19944D126}"/>
              </a:ext>
            </a:extLst>
          </p:cNvPr>
          <p:cNvSpPr/>
          <p:nvPr/>
        </p:nvSpPr>
        <p:spPr>
          <a:xfrm>
            <a:off x="4495800" y="4586890"/>
            <a:ext cx="3106144" cy="374850"/>
          </a:xfrm>
          <a:prstGeom prst="rect">
            <a:avLst/>
          </a:prstGeom>
          <a:solidFill>
            <a:srgbClr val="00B0F0"/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By ACCETURE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5003701"/>
            <a:ext cx="942466" cy="27959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2227332"/>
            <a:ext cx="942466" cy="27959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7780070"/>
            <a:ext cx="942466" cy="27959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 l="4069" t="1617" r="4069" b="1617"/>
          <a:stretch>
            <a:fillRect/>
          </a:stretch>
        </p:blipFill>
        <p:spPr>
          <a:xfrm>
            <a:off x="5438298" y="1161805"/>
            <a:ext cx="5036754" cy="796339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457200" y="4539600"/>
            <a:ext cx="4703553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Summary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327032" y="9481425"/>
            <a:ext cx="9711338" cy="2017079"/>
            <a:chOff x="0" y="0"/>
            <a:chExt cx="12948451" cy="2689439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327032" y="-1179605"/>
            <a:ext cx="9711338" cy="2017079"/>
            <a:chOff x="0" y="0"/>
            <a:chExt cx="12948451" cy="2689439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20" name="Group 11">
            <a:extLst>
              <a:ext uri="{FF2B5EF4-FFF2-40B4-BE49-F238E27FC236}">
                <a16:creationId xmlns:a16="http://schemas.microsoft.com/office/drawing/2014/main" id="{C00ABEC5-EF3F-4E3E-827E-EB1F2EF17C0D}"/>
              </a:ext>
            </a:extLst>
          </p:cNvPr>
          <p:cNvGrpSpPr/>
          <p:nvPr/>
        </p:nvGrpSpPr>
        <p:grpSpPr>
          <a:xfrm>
            <a:off x="11581832" y="1895898"/>
            <a:ext cx="5677467" cy="4440896"/>
            <a:chOff x="0" y="-47625"/>
            <a:chExt cx="7569956" cy="5921196"/>
          </a:xfrm>
        </p:grpSpPr>
        <p:sp>
          <p:nvSpPr>
            <p:cNvPr id="21" name="TextBox 12">
              <a:extLst>
                <a:ext uri="{FF2B5EF4-FFF2-40B4-BE49-F238E27FC236}">
                  <a16:creationId xmlns:a16="http://schemas.microsoft.com/office/drawing/2014/main" id="{19A1BE45-8301-44C6-A0D0-F8FDA800622F}"/>
                </a:ext>
              </a:extLst>
            </p:cNvPr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2" name="TextBox 13">
              <a:extLst>
                <a:ext uri="{FF2B5EF4-FFF2-40B4-BE49-F238E27FC236}">
                  <a16:creationId xmlns:a16="http://schemas.microsoft.com/office/drawing/2014/main" id="{3DAE5247-0244-4123-A713-8D8809E80C70}"/>
                </a:ext>
              </a:extLst>
            </p:cNvPr>
            <p:cNvSpPr txBox="1"/>
            <p:nvPr/>
          </p:nvSpPr>
          <p:spPr>
            <a:xfrm>
              <a:off x="0" y="-47625"/>
              <a:ext cx="7569956" cy="59211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r>
                <a:rPr lang="en-US" sz="2800" spc="-21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The top 5 categories out of 15, with the most reaction score are Animals, Science, Healthy eating, Technology, Food. Other categories scored really close to food with the difference in scores being &lt; 2000.</a:t>
              </a:r>
            </a:p>
            <a:p>
              <a:pPr>
                <a:lnSpc>
                  <a:spcPts val="2940"/>
                </a:lnSpc>
              </a:pPr>
              <a:endParaRPr lang="en-US" sz="28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  <a:p>
              <a:pPr>
                <a:lnSpc>
                  <a:spcPts val="2940"/>
                </a:lnSpc>
              </a:pPr>
              <a:r>
                <a:rPr lang="en-US" sz="2800" spc="-21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Also, the number of reactions remained at an average of 2000 per month.</a:t>
              </a:r>
            </a:p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  <p:grpSp>
        <p:nvGrpSpPr>
          <p:cNvPr id="23" name="Group 14">
            <a:extLst>
              <a:ext uri="{FF2B5EF4-FFF2-40B4-BE49-F238E27FC236}">
                <a16:creationId xmlns:a16="http://schemas.microsoft.com/office/drawing/2014/main" id="{F49CBA38-C879-499F-B0F5-691188949921}"/>
              </a:ext>
            </a:extLst>
          </p:cNvPr>
          <p:cNvGrpSpPr/>
          <p:nvPr/>
        </p:nvGrpSpPr>
        <p:grpSpPr>
          <a:xfrm>
            <a:off x="11581833" y="6964868"/>
            <a:ext cx="5677467" cy="867617"/>
            <a:chOff x="0" y="-47625"/>
            <a:chExt cx="7569956" cy="1156823"/>
          </a:xfrm>
        </p:grpSpPr>
        <p:sp>
          <p:nvSpPr>
            <p:cNvPr id="24" name="TextBox 15">
              <a:extLst>
                <a:ext uri="{FF2B5EF4-FFF2-40B4-BE49-F238E27FC236}">
                  <a16:creationId xmlns:a16="http://schemas.microsoft.com/office/drawing/2014/main" id="{3A90234A-916B-4C29-ACF1-11F97E8C2563}"/>
                </a:ext>
              </a:extLst>
            </p:cNvPr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5" name="TextBox 16">
              <a:extLst>
                <a:ext uri="{FF2B5EF4-FFF2-40B4-BE49-F238E27FC236}">
                  <a16:creationId xmlns:a16="http://schemas.microsoft.com/office/drawing/2014/main" id="{E1CF9388-A25B-45EF-AAD4-73FE2BA72053}"/>
                </a:ext>
              </a:extLst>
            </p:cNvPr>
            <p:cNvSpPr txBox="1"/>
            <p:nvPr/>
          </p:nvSpPr>
          <p:spPr>
            <a:xfrm>
              <a:off x="0" y="-47625"/>
              <a:ext cx="7569956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21913" y="5552246"/>
            <a:ext cx="5385738" cy="412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 spc="-26" dirty="0">
                <a:solidFill>
                  <a:srgbClr val="FFFFFF"/>
                </a:solidFill>
                <a:latin typeface="Graphik Regular" panose="020B0503030202060203" pitchFamily="34" charset="0"/>
              </a:rPr>
              <a:t>ANY QUESTIONS?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728428" y="3599225"/>
            <a:ext cx="3546595" cy="3371248"/>
            <a:chOff x="0" y="0"/>
            <a:chExt cx="4728794" cy="4494997"/>
          </a:xfrm>
        </p:grpSpPr>
        <p:grpSp>
          <p:nvGrpSpPr>
            <p:cNvPr id="4" name="Group 4"/>
            <p:cNvGrpSpPr>
              <a:grpSpLocks noChangeAspect="1"/>
            </p:cNvGrpSpPr>
            <p:nvPr/>
          </p:nvGrpSpPr>
          <p:grpSpPr>
            <a:xfrm>
              <a:off x="782946" y="549149"/>
              <a:ext cx="3945848" cy="3945848"/>
              <a:chOff x="0" y="0"/>
              <a:chExt cx="6350000" cy="63500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chemeClr val="bg1"/>
              </a:solidFill>
            </p:spPr>
            <p:txBody>
              <a:bodyPr/>
              <a:lstStyle/>
              <a:p>
                <a:endParaRPr lang="en-IN"/>
              </a:p>
            </p:txBody>
          </p:sp>
        </p:grpSp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160550" y="152500"/>
              <a:ext cx="3945848" cy="3954260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4669076" y="4178375"/>
            <a:ext cx="57298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Thank you!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517113" y="-1140306"/>
            <a:ext cx="17253775" cy="2017079"/>
            <a:chOff x="0" y="0"/>
            <a:chExt cx="23005033" cy="2689439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517113" y="9394369"/>
            <a:ext cx="17253775" cy="2017079"/>
            <a:chOff x="0" y="0"/>
            <a:chExt cx="23005033" cy="2689439"/>
          </a:xfrm>
        </p:grpSpPr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921591" y="3285301"/>
            <a:ext cx="8813209" cy="3801117"/>
            <a:chOff x="0" y="0"/>
            <a:chExt cx="11750946" cy="5068155"/>
          </a:xfrm>
        </p:grpSpPr>
        <p:sp>
          <p:nvSpPr>
            <p:cNvPr id="3" name="TextBox 3"/>
            <p:cNvSpPr txBox="1"/>
            <p:nvPr/>
          </p:nvSpPr>
          <p:spPr>
            <a:xfrm>
              <a:off x="0" y="0"/>
              <a:ext cx="11564591" cy="16414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8000" spc="-80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Today's agenda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298166"/>
              <a:ext cx="11750946" cy="276998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r>
                <a:rPr lang="en-US" sz="24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Project recap</a:t>
              </a:r>
            </a:p>
            <a:p>
              <a:pPr>
                <a:lnSpc>
                  <a:spcPts val="2660"/>
                </a:lnSpc>
              </a:pPr>
              <a:r>
                <a:rPr lang="en-US" sz="24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Problem</a:t>
              </a:r>
            </a:p>
            <a:p>
              <a:pPr>
                <a:lnSpc>
                  <a:spcPts val="2660"/>
                </a:lnSpc>
              </a:pPr>
              <a:r>
                <a:rPr lang="en-US" sz="24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The Analytics team</a:t>
              </a:r>
            </a:p>
            <a:p>
              <a:pPr>
                <a:lnSpc>
                  <a:spcPts val="2660"/>
                </a:lnSpc>
              </a:pPr>
              <a:r>
                <a:rPr lang="en-US" sz="24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Process</a:t>
              </a:r>
            </a:p>
            <a:p>
              <a:pPr>
                <a:lnSpc>
                  <a:spcPts val="2660"/>
                </a:lnSpc>
              </a:pPr>
              <a:r>
                <a:rPr lang="en-US" sz="24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Insights</a:t>
              </a:r>
            </a:p>
            <a:p>
              <a:pPr>
                <a:lnSpc>
                  <a:spcPts val="2660"/>
                </a:lnSpc>
              </a:pPr>
              <a:r>
                <a:rPr lang="en-US" sz="24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Summary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307242" y="-1685151"/>
            <a:ext cx="3545508" cy="3370302"/>
            <a:chOff x="0" y="0"/>
            <a:chExt cx="4727344" cy="4493736"/>
          </a:xfrm>
        </p:grpSpPr>
        <p:grpSp>
          <p:nvGrpSpPr>
            <p:cNvPr id="6" name="Group 6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IN"/>
              </a:p>
            </p:txBody>
          </p:sp>
        </p:grpSp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9" name="Group 9"/>
          <p:cNvGrpSpPr/>
          <p:nvPr/>
        </p:nvGrpSpPr>
        <p:grpSpPr>
          <a:xfrm>
            <a:off x="13610070" y="3458349"/>
            <a:ext cx="3545508" cy="3370302"/>
            <a:chOff x="0" y="0"/>
            <a:chExt cx="4727344" cy="4493736"/>
          </a:xfrm>
        </p:grpSpPr>
        <p:grpSp>
          <p:nvGrpSpPr>
            <p:cNvPr id="10" name="Group 10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IN"/>
              </a:p>
            </p:txBody>
          </p:sp>
        </p:grpSp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1912898" y="8601849"/>
            <a:ext cx="3545508" cy="3370302"/>
            <a:chOff x="0" y="0"/>
            <a:chExt cx="4727344" cy="4493736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IN"/>
              </a:p>
            </p:txBody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-927557" y="406153"/>
            <a:ext cx="2253799" cy="9474693"/>
            <a:chOff x="0" y="0"/>
            <a:chExt cx="3005065" cy="12632924"/>
          </a:xfrm>
        </p:grpSpPr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17113" y="584601"/>
            <a:ext cx="17253775" cy="9117799"/>
            <a:chOff x="0" y="0"/>
            <a:chExt cx="23005033" cy="12157065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3155875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6311751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9467626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3155875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6311751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9467626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3155875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6311751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9467626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3155875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6311751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9467626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3155875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6311751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9467626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3155875"/>
              <a:ext cx="2891870" cy="2689439"/>
            </a:xfrm>
            <a:prstGeom prst="rect">
              <a:avLst/>
            </a:prstGeom>
          </p:spPr>
        </p:pic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6311751"/>
              <a:ext cx="2891870" cy="2689439"/>
            </a:xfrm>
            <a:prstGeom prst="rect">
              <a:avLst/>
            </a:prstGeom>
          </p:spPr>
        </p:pic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9467626"/>
              <a:ext cx="2891870" cy="2689439"/>
            </a:xfrm>
            <a:prstGeom prst="rect">
              <a:avLst/>
            </a:prstGeom>
          </p:spPr>
        </p:pic>
        <p:pic>
          <p:nvPicPr>
            <p:cNvPr id="27" name="Picture 2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155875"/>
              <a:ext cx="2891870" cy="2689439"/>
            </a:xfrm>
            <a:prstGeom prst="rect">
              <a:avLst/>
            </a:prstGeom>
          </p:spPr>
        </p:pic>
        <p:pic>
          <p:nvPicPr>
            <p:cNvPr id="29" name="Picture 2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311751"/>
              <a:ext cx="2891870" cy="2689439"/>
            </a:xfrm>
            <a:prstGeom prst="rect">
              <a:avLst/>
            </a:prstGeom>
          </p:spPr>
        </p:pic>
        <p:pic>
          <p:nvPicPr>
            <p:cNvPr id="30" name="Picture 3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467626"/>
              <a:ext cx="2891870" cy="2689439"/>
            </a:xfrm>
            <a:prstGeom prst="rect">
              <a:avLst/>
            </a:prstGeom>
          </p:spPr>
        </p:pic>
      </p:grpSp>
      <p:sp>
        <p:nvSpPr>
          <p:cNvPr id="31" name="AutoShape 31"/>
          <p:cNvSpPr/>
          <p:nvPr/>
        </p:nvSpPr>
        <p:spPr>
          <a:xfrm>
            <a:off x="4946896" y="2005584"/>
            <a:ext cx="11342283" cy="6275832"/>
          </a:xfrm>
          <a:prstGeom prst="rect">
            <a:avLst/>
          </a:prstGeom>
          <a:solidFill>
            <a:schemeClr val="bg1"/>
          </a:solidFill>
        </p:spPr>
        <p:txBody>
          <a:bodyPr/>
          <a:lstStyle/>
          <a:p>
            <a:endParaRPr lang="en-IN" dirty="0"/>
          </a:p>
        </p:txBody>
      </p:sp>
      <p:pic>
        <p:nvPicPr>
          <p:cNvPr id="32" name="Picture 3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b="321"/>
          <a:stretch>
            <a:fillRect/>
          </a:stretch>
        </p:blipFill>
        <p:spPr>
          <a:xfrm rot="10799999">
            <a:off x="1983048" y="1909668"/>
            <a:ext cx="6453903" cy="6467663"/>
          </a:xfrm>
          <a:prstGeom prst="rect">
            <a:avLst/>
          </a:prstGeom>
        </p:spPr>
      </p:pic>
      <p:sp>
        <p:nvSpPr>
          <p:cNvPr id="33" name="TextBox 33"/>
          <p:cNvSpPr txBox="1"/>
          <p:nvPr/>
        </p:nvSpPr>
        <p:spPr>
          <a:xfrm>
            <a:off x="2969013" y="3935700"/>
            <a:ext cx="4481973" cy="2462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Project Recap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4775B11-7B7A-6251-6C63-E23FD985A95B}"/>
              </a:ext>
            </a:extLst>
          </p:cNvPr>
          <p:cNvSpPr txBox="1"/>
          <p:nvPr/>
        </p:nvSpPr>
        <p:spPr>
          <a:xfrm>
            <a:off x="8782194" y="3238500"/>
            <a:ext cx="6536793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/>
              <a:t>Social Buzz is a social media platform that needs to its fast growing volume of users.</a:t>
            </a:r>
          </a:p>
          <a:p>
            <a:r>
              <a:rPr lang="en-IN" sz="2800" dirty="0"/>
              <a:t>We at Accenture would be helping them with 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800" dirty="0"/>
              <a:t>The best Big Data practices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800" dirty="0"/>
              <a:t>Analyse Social Buzz’s top 5 categories of content.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800" dirty="0"/>
              <a:t>Recommendations for a successful IPO.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8195696"/>
            <a:ext cx="3545508" cy="3370302"/>
            <a:chOff x="0" y="0"/>
            <a:chExt cx="4727344" cy="4493736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IN"/>
              </a:p>
            </p:txBody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sp>
        <p:nvSpPr>
          <p:cNvPr id="6" name="AutoShape 6"/>
          <p:cNvSpPr/>
          <p:nvPr/>
        </p:nvSpPr>
        <p:spPr>
          <a:xfrm>
            <a:off x="0" y="0"/>
            <a:ext cx="9964482" cy="10287000"/>
          </a:xfrm>
          <a:prstGeom prst="rect">
            <a:avLst/>
          </a:prstGeom>
          <a:solidFill>
            <a:srgbClr val="A100FF"/>
          </a:solidFill>
          <a:ln>
            <a:solidFill>
              <a:srgbClr val="A100FF"/>
            </a:solidFill>
          </a:ln>
        </p:spPr>
        <p:txBody>
          <a:bodyPr/>
          <a:lstStyle/>
          <a:p>
            <a:endParaRPr lang="en-AU" dirty="0"/>
          </a:p>
        </p:txBody>
      </p:sp>
      <p:grpSp>
        <p:nvGrpSpPr>
          <p:cNvPr id="7" name="Group 7"/>
          <p:cNvGrpSpPr/>
          <p:nvPr/>
        </p:nvGrpSpPr>
        <p:grpSpPr>
          <a:xfrm>
            <a:off x="-146279" y="406153"/>
            <a:ext cx="2253799" cy="9474693"/>
            <a:chOff x="0" y="0"/>
            <a:chExt cx="3005065" cy="12632924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1298688" y="1464558"/>
            <a:ext cx="3438614" cy="3297100"/>
            <a:chOff x="0" y="154662"/>
            <a:chExt cx="4584818" cy="4396135"/>
          </a:xfrm>
        </p:grpSpPr>
        <p:grpSp>
          <p:nvGrpSpPr>
            <p:cNvPr id="13" name="Group 13"/>
            <p:cNvGrpSpPr>
              <a:grpSpLocks noChangeAspect="1"/>
            </p:cNvGrpSpPr>
            <p:nvPr/>
          </p:nvGrpSpPr>
          <p:grpSpPr>
            <a:xfrm>
              <a:off x="0" y="656398"/>
              <a:ext cx="3894399" cy="3894399"/>
              <a:chOff x="0" y="0"/>
              <a:chExt cx="6350000" cy="6350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963488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b="321"/>
            <a:stretch>
              <a:fillRect/>
            </a:stretch>
          </p:blipFill>
          <p:spPr>
            <a:xfrm rot="16484543">
              <a:off x="686267" y="150511"/>
              <a:ext cx="3894400" cy="3902702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15986267" y="-1061348"/>
            <a:ext cx="3545508" cy="3370302"/>
            <a:chOff x="0" y="0"/>
            <a:chExt cx="4727344" cy="4493736"/>
          </a:xfrm>
        </p:grpSpPr>
        <p:grpSp>
          <p:nvGrpSpPr>
            <p:cNvPr id="17" name="Group 17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IN"/>
              </a:p>
            </p:txBody>
          </p:sp>
        </p:grpSp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9"/>
          <a:srcRect l="24693" r="24693"/>
          <a:stretch>
            <a:fillRect/>
          </a:stretch>
        </p:blipFill>
        <p:spPr>
          <a:xfrm>
            <a:off x="11007484" y="1028700"/>
            <a:ext cx="6251816" cy="82296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3069738" y="2308953"/>
            <a:ext cx="578686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Problem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4501C93-9DEE-521C-4ECE-ACFA53CB039A}"/>
              </a:ext>
            </a:extLst>
          </p:cNvPr>
          <p:cNvSpPr txBox="1"/>
          <p:nvPr/>
        </p:nvSpPr>
        <p:spPr>
          <a:xfrm>
            <a:off x="2688670" y="4969448"/>
            <a:ext cx="677769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3200" dirty="0">
                <a:solidFill>
                  <a:schemeClr val="bg1">
                    <a:lumMod val="95000"/>
                  </a:schemeClr>
                </a:solidFill>
              </a:rPr>
              <a:t>Scalability issues due to high volume of content(100000/day) and lack of resources to manage the upscaling.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3200" dirty="0">
                <a:solidFill>
                  <a:schemeClr val="bg1">
                    <a:lumMod val="95000"/>
                  </a:schemeClr>
                </a:solidFill>
              </a:rPr>
              <a:t>Start with identifying the top 5 most popular categories of content.</a:t>
            </a:r>
          </a:p>
          <a:p>
            <a:endParaRPr lang="en-IN" sz="32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06723" y="406153"/>
            <a:ext cx="9939843" cy="9474693"/>
            <a:chOff x="0" y="0"/>
            <a:chExt cx="13253124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0"/>
              <a:ext cx="3005065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0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9838214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0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3279405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6558809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9838214"/>
              <a:ext cx="3005065" cy="2794710"/>
            </a:xfrm>
            <a:prstGeom prst="rect">
              <a:avLst/>
            </a:prstGeom>
          </p:spPr>
        </p:pic>
      </p:grpSp>
      <p:sp>
        <p:nvSpPr>
          <p:cNvPr id="15" name="AutoShape 15"/>
          <p:cNvSpPr/>
          <p:nvPr/>
        </p:nvSpPr>
        <p:spPr>
          <a:xfrm>
            <a:off x="2110745" y="1825527"/>
            <a:ext cx="6750815" cy="6635945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en-IN"/>
          </a:p>
        </p:txBody>
      </p: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11434407" y="1001066"/>
            <a:ext cx="2085137" cy="2085137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11434407" y="4151991"/>
            <a:ext cx="2085137" cy="2085137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3" name="Group 23"/>
          <p:cNvGrpSpPr>
            <a:grpSpLocks noChangeAspect="1"/>
          </p:cNvGrpSpPr>
          <p:nvPr/>
        </p:nvGrpSpPr>
        <p:grpSpPr>
          <a:xfrm>
            <a:off x="11060691" y="4055492"/>
            <a:ext cx="2187334" cy="2123082"/>
            <a:chOff x="-23042" y="66269"/>
            <a:chExt cx="6542158" cy="6349987"/>
          </a:xfrm>
        </p:grpSpPr>
        <p:sp>
          <p:nvSpPr>
            <p:cNvPr id="24" name="Freeform 24"/>
            <p:cNvSpPr/>
            <p:nvPr/>
          </p:nvSpPr>
          <p:spPr>
            <a:xfrm>
              <a:off x="-23042" y="119185"/>
              <a:ext cx="6542158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5"/>
              <a:stretch>
                <a:fillRect l="-162891" t="-16684" r="-160683" b="-166629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25" name="Freeform 25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26" name="Group 26"/>
          <p:cNvGrpSpPr>
            <a:grpSpLocks noChangeAspect="1"/>
          </p:cNvGrpSpPr>
          <p:nvPr/>
        </p:nvGrpSpPr>
        <p:grpSpPr>
          <a:xfrm>
            <a:off x="11434406" y="7217237"/>
            <a:ext cx="2085137" cy="2085137"/>
            <a:chOff x="0" y="0"/>
            <a:chExt cx="6350000" cy="63500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8" name="Group 28"/>
          <p:cNvGrpSpPr>
            <a:grpSpLocks noChangeAspect="1"/>
          </p:cNvGrpSpPr>
          <p:nvPr/>
        </p:nvGrpSpPr>
        <p:grpSpPr>
          <a:xfrm>
            <a:off x="11033054" y="862157"/>
            <a:ext cx="2174041" cy="2165548"/>
            <a:chOff x="0" y="0"/>
            <a:chExt cx="6502400" cy="6477000"/>
          </a:xfrm>
        </p:grpSpPr>
        <p:sp>
          <p:nvSpPr>
            <p:cNvPr id="29" name="Freeform 2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6"/>
              <a:stretch>
                <a:fillRect l="-164266" t="1917" r="-22903" b="-93994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30" name="Freeform 3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31" name="TextBox 31"/>
          <p:cNvSpPr txBox="1"/>
          <p:nvPr/>
        </p:nvSpPr>
        <p:spPr>
          <a:xfrm>
            <a:off x="2670508" y="3331799"/>
            <a:ext cx="5612273" cy="3693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The Analytics team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CD2EF4A-BFF3-CB66-2A56-A18D5134E561}"/>
              </a:ext>
            </a:extLst>
          </p:cNvPr>
          <p:cNvSpPr txBox="1"/>
          <p:nvPr/>
        </p:nvSpPr>
        <p:spPr>
          <a:xfrm>
            <a:off x="14249400" y="1341312"/>
            <a:ext cx="3531877" cy="1594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6D7FEA1-A3C2-74AF-6A64-4D22AF236FA7}"/>
              </a:ext>
            </a:extLst>
          </p:cNvPr>
          <p:cNvSpPr txBox="1"/>
          <p:nvPr/>
        </p:nvSpPr>
        <p:spPr>
          <a:xfrm>
            <a:off x="13856689" y="1001066"/>
            <a:ext cx="387034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/>
              <a:t>Andrew Fleming</a:t>
            </a:r>
          </a:p>
          <a:p>
            <a:r>
              <a:rPr lang="en-IN" sz="2800" dirty="0"/>
              <a:t>Chief Technical Architect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BF41452E-C672-C261-1ABB-065667B920E8}"/>
              </a:ext>
            </a:extLst>
          </p:cNvPr>
          <p:cNvSpPr/>
          <p:nvPr/>
        </p:nvSpPr>
        <p:spPr>
          <a:xfrm>
            <a:off x="11027825" y="7141020"/>
            <a:ext cx="2187334" cy="2085137"/>
          </a:xfrm>
          <a:prstGeom prst="ellipse">
            <a:avLst/>
          </a:pr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rgbClr val="2831A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CD5277A-C180-8165-2C42-DC25FCDE8B3E}"/>
              </a:ext>
            </a:extLst>
          </p:cNvPr>
          <p:cNvSpPr txBox="1"/>
          <p:nvPr/>
        </p:nvSpPr>
        <p:spPr>
          <a:xfrm>
            <a:off x="13875223" y="4055492"/>
            <a:ext cx="353187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/>
              <a:t>Marcus Rompton</a:t>
            </a:r>
          </a:p>
          <a:p>
            <a:r>
              <a:rPr lang="en-IN" sz="2800" dirty="0"/>
              <a:t>Senior Principle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31AD736-A6E2-0D75-B519-04E107404D8C}"/>
              </a:ext>
            </a:extLst>
          </p:cNvPr>
          <p:cNvSpPr txBox="1"/>
          <p:nvPr/>
        </p:nvSpPr>
        <p:spPr>
          <a:xfrm>
            <a:off x="13987129" y="7217237"/>
            <a:ext cx="353187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/>
              <a:t>Chetan N</a:t>
            </a:r>
          </a:p>
          <a:p>
            <a:r>
              <a:rPr lang="en-IN" sz="2800" dirty="0"/>
              <a:t>Data analyst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45296" y="406153"/>
            <a:ext cx="10042534" cy="9474693"/>
            <a:chOff x="0" y="0"/>
            <a:chExt cx="13390046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r="10232"/>
            <a:stretch>
              <a:fillRect/>
            </a:stretch>
          </p:blipFill>
          <p:spPr>
            <a:xfrm>
              <a:off x="6923321" y="6558809"/>
              <a:ext cx="2697587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903391" y="1027892"/>
            <a:ext cx="1854962" cy="1781248"/>
            <a:chOff x="0" y="0"/>
            <a:chExt cx="2473282" cy="2374997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IN"/>
              </a:p>
            </p:txBody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3758754" y="2639980"/>
            <a:ext cx="1854962" cy="1781248"/>
            <a:chOff x="0" y="0"/>
            <a:chExt cx="2473282" cy="2374997"/>
          </a:xfrm>
        </p:grpSpPr>
        <p:grpSp>
          <p:nvGrpSpPr>
            <p:cNvPr id="18" name="Group 18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IN"/>
              </a:p>
            </p:txBody>
          </p:sp>
        </p:grpSp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1" name="Group 21"/>
          <p:cNvGrpSpPr/>
          <p:nvPr/>
        </p:nvGrpSpPr>
        <p:grpSpPr>
          <a:xfrm>
            <a:off x="5614117" y="4252068"/>
            <a:ext cx="1854962" cy="1781248"/>
            <a:chOff x="0" y="0"/>
            <a:chExt cx="2473282" cy="2374997"/>
          </a:xfrm>
        </p:grpSpPr>
        <p:grpSp>
          <p:nvGrpSpPr>
            <p:cNvPr id="22" name="Group 22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IN"/>
              </a:p>
            </p:txBody>
          </p:sp>
        </p:grpSp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5" name="Group 25"/>
          <p:cNvGrpSpPr/>
          <p:nvPr/>
        </p:nvGrpSpPr>
        <p:grpSpPr>
          <a:xfrm>
            <a:off x="7469480" y="5864156"/>
            <a:ext cx="1854962" cy="1781248"/>
            <a:chOff x="0" y="0"/>
            <a:chExt cx="2473282" cy="2374997"/>
          </a:xfrm>
        </p:grpSpPr>
        <p:grpSp>
          <p:nvGrpSpPr>
            <p:cNvPr id="26" name="Group 26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IN"/>
              </a:p>
            </p:txBody>
          </p:sp>
        </p:grpSp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9" name="Group 29"/>
          <p:cNvGrpSpPr/>
          <p:nvPr/>
        </p:nvGrpSpPr>
        <p:grpSpPr>
          <a:xfrm>
            <a:off x="9324843" y="7476244"/>
            <a:ext cx="1854962" cy="1781248"/>
            <a:chOff x="0" y="0"/>
            <a:chExt cx="2473282" cy="2374997"/>
          </a:xfrm>
        </p:grpSpPr>
        <p:grpSp>
          <p:nvGrpSpPr>
            <p:cNvPr id="30" name="Group 30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IN"/>
              </a:p>
            </p:txBody>
          </p:sp>
        </p:grpSp>
        <p:pic>
          <p:nvPicPr>
            <p:cNvPr id="32" name="Picture 3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sp>
        <p:nvSpPr>
          <p:cNvPr id="33" name="TextBox 33"/>
          <p:cNvSpPr txBox="1"/>
          <p:nvPr/>
        </p:nvSpPr>
        <p:spPr>
          <a:xfrm>
            <a:off x="10667818" y="1028700"/>
            <a:ext cx="6642545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Process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2630944" y="1372359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1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4534646" y="2984043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2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0108223" y="7828620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>
                <a:solidFill>
                  <a:srgbClr val="FFFFFF"/>
                </a:solidFill>
                <a:latin typeface="Clear Sans Regular Bold"/>
              </a:rPr>
              <a:t>5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8193880" y="6204766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4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6396750" y="4605252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3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B0329F8-A0C2-239D-D08F-9807635ED456}"/>
              </a:ext>
            </a:extLst>
          </p:cNvPr>
          <p:cNvSpPr txBox="1"/>
          <p:nvPr/>
        </p:nvSpPr>
        <p:spPr>
          <a:xfrm>
            <a:off x="5968157" y="2984043"/>
            <a:ext cx="39262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chemeClr val="bg1"/>
                </a:solidFill>
              </a:rPr>
              <a:t>Data Cleaning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B54C032-40AD-F538-CE21-E8EF44F5BA28}"/>
              </a:ext>
            </a:extLst>
          </p:cNvPr>
          <p:cNvSpPr txBox="1"/>
          <p:nvPr/>
        </p:nvSpPr>
        <p:spPr>
          <a:xfrm>
            <a:off x="4163803" y="1114209"/>
            <a:ext cx="39262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chemeClr val="bg1"/>
                </a:solidFill>
              </a:rPr>
              <a:t>Data Gathering and Understanding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FF82F4D-39E7-268F-BF46-FF55F5F3D917}"/>
              </a:ext>
            </a:extLst>
          </p:cNvPr>
          <p:cNvSpPr txBox="1"/>
          <p:nvPr/>
        </p:nvSpPr>
        <p:spPr>
          <a:xfrm>
            <a:off x="9835116" y="6116551"/>
            <a:ext cx="39262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chemeClr val="bg1"/>
                </a:solidFill>
              </a:rPr>
              <a:t>Data Analysis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A731172-5053-E736-D932-BB820DB8A0C6}"/>
              </a:ext>
            </a:extLst>
          </p:cNvPr>
          <p:cNvSpPr txBox="1"/>
          <p:nvPr/>
        </p:nvSpPr>
        <p:spPr>
          <a:xfrm>
            <a:off x="8090344" y="4594404"/>
            <a:ext cx="39262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chemeClr val="bg1"/>
                </a:solidFill>
              </a:rPr>
              <a:t>Data Modelling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6526492-1339-7E81-8C99-9D5C577BBF0A}"/>
              </a:ext>
            </a:extLst>
          </p:cNvPr>
          <p:cNvSpPr txBox="1"/>
          <p:nvPr/>
        </p:nvSpPr>
        <p:spPr>
          <a:xfrm>
            <a:off x="11717438" y="7784814"/>
            <a:ext cx="39262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chemeClr val="bg1"/>
                </a:solidFill>
              </a:rPr>
              <a:t>Provide Insights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2127159" y="6480806"/>
            <a:ext cx="2972219" cy="881758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860915"/>
            <a:ext cx="46361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Insights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517112" y="7810500"/>
            <a:ext cx="17253775" cy="2017079"/>
            <a:chOff x="0" y="0"/>
            <a:chExt cx="23005033" cy="2689439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7272183" y="6480309"/>
            <a:ext cx="2972219" cy="881758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2670342" y="6480309"/>
            <a:ext cx="2972219" cy="88175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18C69B5-863A-3233-1106-DE1D7503B441}"/>
              </a:ext>
            </a:extLst>
          </p:cNvPr>
          <p:cNvSpPr txBox="1"/>
          <p:nvPr/>
        </p:nvSpPr>
        <p:spPr>
          <a:xfrm>
            <a:off x="1219200" y="2552700"/>
            <a:ext cx="1577340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800" dirty="0"/>
              <a:t>There were 15 different categories of content.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800" dirty="0"/>
              <a:t>Upon analysing the data sets provided, it was found that ‘Animals’, ‘Science’, ‘Healthy eating’, ‘Technology’, ‘Food’ were the top 5 categories based on the reaction score.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800" dirty="0"/>
              <a:t>Animals topped the charts with a reaction score of 74965.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800" dirty="0"/>
              <a:t>But other categories like culture, travel, cooking were not far behind from the  5</a:t>
            </a:r>
            <a:r>
              <a:rPr lang="en-IN" sz="2800" baseline="30000" dirty="0"/>
              <a:t>th</a:t>
            </a:r>
            <a:r>
              <a:rPr lang="en-IN" sz="2800" dirty="0"/>
              <a:t> most reacted category ‘Food’.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800" dirty="0"/>
          </a:p>
          <a:p>
            <a:endParaRPr lang="en-IN" sz="24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IN"/>
              </a:p>
            </p:txBody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1" y="-710238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  <p:txBody>
          <a:bodyPr/>
          <a:lstStyle/>
          <a:p>
            <a:endParaRPr lang="en-IN"/>
          </a:p>
        </p:txBody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IN"/>
              </a:p>
            </p:txBody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aphicFrame>
        <p:nvGraphicFramePr>
          <p:cNvPr id="27" name="Chart 26">
            <a:extLst>
              <a:ext uri="{FF2B5EF4-FFF2-40B4-BE49-F238E27FC236}">
                <a16:creationId xmlns:a16="http://schemas.microsoft.com/office/drawing/2014/main" id="{7B940D61-67DE-7B4B-5ED1-E678FFC6913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48895834"/>
              </p:ext>
            </p:extLst>
          </p:nvPr>
        </p:nvGraphicFramePr>
        <p:xfrm>
          <a:off x="8615392" y="4591660"/>
          <a:ext cx="9021096" cy="36993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55804CDE-D6B5-89F6-1B6F-203577DB0F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2204046"/>
              </p:ext>
            </p:extLst>
          </p:nvPr>
        </p:nvGraphicFramePr>
        <p:xfrm>
          <a:off x="3169897" y="3899101"/>
          <a:ext cx="4361001" cy="451689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56273">
                  <a:extLst>
                    <a:ext uri="{9D8B030D-6E8A-4147-A177-3AD203B41FA5}">
                      <a16:colId xmlns:a16="http://schemas.microsoft.com/office/drawing/2014/main" val="792745759"/>
                    </a:ext>
                  </a:extLst>
                </a:gridCol>
                <a:gridCol w="2204728">
                  <a:extLst>
                    <a:ext uri="{9D8B030D-6E8A-4147-A177-3AD203B41FA5}">
                      <a16:colId xmlns:a16="http://schemas.microsoft.com/office/drawing/2014/main" val="2951465352"/>
                    </a:ext>
                  </a:extLst>
                </a:gridCol>
              </a:tblGrid>
              <a:tr h="625816">
                <a:tc>
                  <a:txBody>
                    <a:bodyPr/>
                    <a:lstStyle/>
                    <a:p>
                      <a:pPr algn="ctr" fontAlgn="b"/>
                      <a:r>
                        <a:rPr lang="en-IN" sz="2400" b="1" u="none" strike="noStrike" dirty="0">
                          <a:effectLst/>
                        </a:rPr>
                        <a:t>Category</a:t>
                      </a:r>
                      <a:endParaRPr lang="en-IN" sz="2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400" b="1" u="none" strike="noStrike" dirty="0">
                          <a:effectLst/>
                        </a:rPr>
                        <a:t>Total Score</a:t>
                      </a:r>
                      <a:endParaRPr lang="en-IN" sz="2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528957153"/>
                  </a:ext>
                </a:extLst>
              </a:tr>
              <a:tr h="778216">
                <a:tc>
                  <a:txBody>
                    <a:bodyPr/>
                    <a:lstStyle/>
                    <a:p>
                      <a:pPr algn="ctr" fontAlgn="b"/>
                      <a:r>
                        <a:rPr lang="en-IN" sz="2400" u="none" strike="noStrike" dirty="0">
                          <a:effectLst/>
                        </a:rPr>
                        <a:t>Animals</a:t>
                      </a:r>
                      <a:endParaRPr lang="en-IN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400" u="none" strike="noStrike">
                          <a:effectLst/>
                        </a:rPr>
                        <a:t>74965</a:t>
                      </a:r>
                      <a:endParaRPr lang="en-IN" sz="2400" b="0" i="0" u="none" strike="noStrike">
                        <a:solidFill>
                          <a:srgbClr val="0061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277274779"/>
                  </a:ext>
                </a:extLst>
              </a:tr>
              <a:tr h="778216">
                <a:tc>
                  <a:txBody>
                    <a:bodyPr/>
                    <a:lstStyle/>
                    <a:p>
                      <a:pPr algn="ctr" fontAlgn="b"/>
                      <a:r>
                        <a:rPr lang="en-IN" sz="2400" u="none" strike="noStrike" dirty="0">
                          <a:effectLst/>
                        </a:rPr>
                        <a:t>science</a:t>
                      </a:r>
                      <a:endParaRPr lang="en-IN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400" u="none" strike="noStrike">
                          <a:effectLst/>
                        </a:rPr>
                        <a:t>71168</a:t>
                      </a:r>
                      <a:endParaRPr lang="en-IN" sz="2400" b="0" i="0" u="none" strike="noStrike">
                        <a:solidFill>
                          <a:srgbClr val="0061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228191942"/>
                  </a:ext>
                </a:extLst>
              </a:tr>
              <a:tr h="778216">
                <a:tc>
                  <a:txBody>
                    <a:bodyPr/>
                    <a:lstStyle/>
                    <a:p>
                      <a:pPr algn="ctr" fontAlgn="b"/>
                      <a:r>
                        <a:rPr lang="en-IN" sz="2400" u="none" strike="noStrike">
                          <a:effectLst/>
                        </a:rPr>
                        <a:t>healthy eating</a:t>
                      </a:r>
                      <a:endParaRPr lang="en-IN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400" u="none" strike="noStrike" dirty="0">
                          <a:effectLst/>
                        </a:rPr>
                        <a:t>69339</a:t>
                      </a:r>
                      <a:endParaRPr lang="en-IN" sz="2400" b="0" i="0" u="none" strike="noStrike" dirty="0">
                        <a:solidFill>
                          <a:srgbClr val="0061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499160743"/>
                  </a:ext>
                </a:extLst>
              </a:tr>
              <a:tr h="778216">
                <a:tc>
                  <a:txBody>
                    <a:bodyPr/>
                    <a:lstStyle/>
                    <a:p>
                      <a:pPr algn="ctr" fontAlgn="b"/>
                      <a:r>
                        <a:rPr lang="en-IN" sz="2400" u="none" strike="noStrike">
                          <a:effectLst/>
                        </a:rPr>
                        <a:t>technology</a:t>
                      </a:r>
                      <a:endParaRPr lang="en-IN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400" u="none" strike="noStrike" dirty="0">
                          <a:effectLst/>
                        </a:rPr>
                        <a:t>68738</a:t>
                      </a:r>
                      <a:endParaRPr lang="en-IN" sz="2400" b="0" i="0" u="none" strike="noStrike" dirty="0">
                        <a:solidFill>
                          <a:srgbClr val="0061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209143804"/>
                  </a:ext>
                </a:extLst>
              </a:tr>
              <a:tr h="778216">
                <a:tc>
                  <a:txBody>
                    <a:bodyPr/>
                    <a:lstStyle/>
                    <a:p>
                      <a:pPr algn="ctr" fontAlgn="b"/>
                      <a:r>
                        <a:rPr lang="en-IN" sz="2400" u="none" strike="noStrike">
                          <a:effectLst/>
                        </a:rPr>
                        <a:t>food</a:t>
                      </a:r>
                      <a:endParaRPr lang="en-IN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400" u="none" strike="noStrike" dirty="0">
                          <a:effectLst/>
                        </a:rPr>
                        <a:t>66676</a:t>
                      </a:r>
                      <a:endParaRPr lang="en-IN" sz="2400" b="0" i="0" u="none" strike="noStrike" dirty="0">
                        <a:solidFill>
                          <a:srgbClr val="0061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992602363"/>
                  </a:ext>
                </a:extLst>
              </a:tr>
            </a:tbl>
          </a:graphicData>
        </a:graphic>
      </p:graphicFrame>
      <p:sp>
        <p:nvSpPr>
          <p:cNvPr id="29" name="TextBox 28">
            <a:extLst>
              <a:ext uri="{FF2B5EF4-FFF2-40B4-BE49-F238E27FC236}">
                <a16:creationId xmlns:a16="http://schemas.microsoft.com/office/drawing/2014/main" id="{2931398D-2D10-F295-F5B9-AADABECEFFA8}"/>
              </a:ext>
            </a:extLst>
          </p:cNvPr>
          <p:cNvSpPr txBox="1"/>
          <p:nvPr/>
        </p:nvSpPr>
        <p:spPr>
          <a:xfrm>
            <a:off x="2826846" y="1808333"/>
            <a:ext cx="148794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Here is the table showing the top 5 categories with their reaction score. 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IN"/>
              </a:p>
            </p:txBody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2" y="-1235382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  <p:txBody>
          <a:bodyPr/>
          <a:lstStyle/>
          <a:p>
            <a:endParaRPr lang="en-IN"/>
          </a:p>
        </p:txBody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IN"/>
              </a:p>
            </p:txBody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8472AF7F-0172-9E55-3EE7-4772BF84E294}"/>
              </a:ext>
            </a:extLst>
          </p:cNvPr>
          <p:cNvSpPr txBox="1"/>
          <p:nvPr/>
        </p:nvSpPr>
        <p:spPr>
          <a:xfrm>
            <a:off x="2869536" y="1243350"/>
            <a:ext cx="147326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The most commonly posted content type were photos followed by videos, GIFs and audio respectively.</a:t>
            </a:r>
          </a:p>
        </p:txBody>
      </p:sp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6F3FD4B2-47FF-55D9-1979-C98B86701F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3695379"/>
              </p:ext>
            </p:extLst>
          </p:nvPr>
        </p:nvGraphicFramePr>
        <p:xfrm>
          <a:off x="6201702" y="1883250"/>
          <a:ext cx="6456096" cy="2476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272268">
                  <a:extLst>
                    <a:ext uri="{9D8B030D-6E8A-4147-A177-3AD203B41FA5}">
                      <a16:colId xmlns:a16="http://schemas.microsoft.com/office/drawing/2014/main" val="3081104444"/>
                    </a:ext>
                  </a:extLst>
                </a:gridCol>
                <a:gridCol w="3183828">
                  <a:extLst>
                    <a:ext uri="{9D8B030D-6E8A-4147-A177-3AD203B41FA5}">
                      <a16:colId xmlns:a16="http://schemas.microsoft.com/office/drawing/2014/main" val="2126004630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 fontAlgn="b"/>
                      <a:r>
                        <a:rPr lang="en-IN" sz="3200" b="1" u="none" strike="noStrike" dirty="0">
                          <a:effectLst/>
                        </a:rPr>
                        <a:t>Content Type</a:t>
                      </a:r>
                      <a:endParaRPr lang="en-IN" sz="3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3200" b="1" u="none" strike="noStrike" dirty="0">
                          <a:effectLst/>
                        </a:rPr>
                        <a:t>No. of posts</a:t>
                      </a:r>
                      <a:endParaRPr lang="en-IN" sz="3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28540267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 fontAlgn="b"/>
                      <a:r>
                        <a:rPr lang="en-IN" sz="3200" u="none" strike="noStrike" dirty="0">
                          <a:effectLst/>
                        </a:rPr>
                        <a:t>Photos</a:t>
                      </a:r>
                      <a:endParaRPr lang="en-IN" sz="3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3200" u="none" strike="noStrike" dirty="0">
                          <a:effectLst/>
                        </a:rPr>
                        <a:t>6589</a:t>
                      </a:r>
                      <a:endParaRPr lang="en-IN" sz="3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7387583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 fontAlgn="b"/>
                      <a:r>
                        <a:rPr lang="en-IN" sz="3200" u="none" strike="noStrike" dirty="0">
                          <a:effectLst/>
                        </a:rPr>
                        <a:t>Video</a:t>
                      </a:r>
                      <a:endParaRPr lang="en-IN" sz="3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3200" u="none" strike="noStrike" dirty="0">
                          <a:effectLst/>
                        </a:rPr>
                        <a:t>6245</a:t>
                      </a:r>
                      <a:endParaRPr lang="en-IN" sz="3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026112815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 fontAlgn="b"/>
                      <a:r>
                        <a:rPr lang="en-IN" sz="3200" u="none" strike="noStrike">
                          <a:effectLst/>
                        </a:rPr>
                        <a:t>GIF</a:t>
                      </a:r>
                      <a:endParaRPr lang="en-IN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3200" u="none" strike="noStrike" dirty="0">
                          <a:effectLst/>
                        </a:rPr>
                        <a:t>6079</a:t>
                      </a:r>
                      <a:endParaRPr lang="en-IN" sz="3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468466298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 fontAlgn="b"/>
                      <a:r>
                        <a:rPr lang="en-IN" sz="3200" u="none" strike="noStrike" dirty="0">
                          <a:effectLst/>
                        </a:rPr>
                        <a:t>Audio</a:t>
                      </a:r>
                      <a:endParaRPr lang="en-IN" sz="3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3200" u="none" strike="noStrike" dirty="0">
                          <a:effectLst/>
                        </a:rPr>
                        <a:t>5660</a:t>
                      </a:r>
                      <a:endParaRPr lang="en-IN" sz="3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988773555"/>
                  </a:ext>
                </a:extLst>
              </a:tr>
            </a:tbl>
          </a:graphicData>
        </a:graphic>
      </p:graphicFrame>
      <p:graphicFrame>
        <p:nvGraphicFramePr>
          <p:cNvPr id="29" name="Chart 28">
            <a:extLst>
              <a:ext uri="{FF2B5EF4-FFF2-40B4-BE49-F238E27FC236}">
                <a16:creationId xmlns:a16="http://schemas.microsoft.com/office/drawing/2014/main" id="{6944D48A-0B48-4ED5-58CD-DC3978361D9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23073198"/>
              </p:ext>
            </p:extLst>
          </p:nvPr>
        </p:nvGraphicFramePr>
        <p:xfrm>
          <a:off x="5689905" y="5077834"/>
          <a:ext cx="7642975" cy="39001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31" name="TextBox 30">
            <a:extLst>
              <a:ext uri="{FF2B5EF4-FFF2-40B4-BE49-F238E27FC236}">
                <a16:creationId xmlns:a16="http://schemas.microsoft.com/office/drawing/2014/main" id="{74E983DA-EBDE-D7FD-2833-3A7D4FDEB477}"/>
              </a:ext>
            </a:extLst>
          </p:cNvPr>
          <p:cNvSpPr txBox="1"/>
          <p:nvPr/>
        </p:nvSpPr>
        <p:spPr>
          <a:xfrm>
            <a:off x="2824655" y="4483392"/>
            <a:ext cx="141736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Also, The number of reactions remained at an average of 2000 per month.</a:t>
            </a:r>
          </a:p>
        </p:txBody>
      </p:sp>
    </p:spTree>
    <p:extLst>
      <p:ext uri="{BB962C8B-B14F-4D97-AF65-F5344CB8AC3E}">
        <p14:creationId xmlns:p14="http://schemas.microsoft.com/office/powerpoint/2010/main" val="24538516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593</TotalTime>
  <Words>384</Words>
  <Application>Microsoft Office PowerPoint</Application>
  <PresentationFormat>Custom</PresentationFormat>
  <Paragraphs>99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Graphik Regular</vt:lpstr>
      <vt:lpstr>Calibri</vt:lpstr>
      <vt:lpstr>Arial</vt:lpstr>
      <vt:lpstr>Clear Sans Regular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Template</dc:title>
  <dc:creator>Kevin Dang</dc:creator>
  <cp:lastModifiedBy>Chetan N</cp:lastModifiedBy>
  <cp:revision>9</cp:revision>
  <dcterms:created xsi:type="dcterms:W3CDTF">2006-08-16T00:00:00Z</dcterms:created>
  <dcterms:modified xsi:type="dcterms:W3CDTF">2023-12-06T15:54:28Z</dcterms:modified>
  <dc:identifier>DAEhDyfaYKE</dc:identifier>
</cp:coreProperties>
</file>